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10" r:id="rId4"/>
    <p:sldId id="258" r:id="rId5"/>
    <p:sldId id="311" r:id="rId6"/>
    <p:sldId id="260" r:id="rId7"/>
    <p:sldId id="312" r:id="rId8"/>
    <p:sldId id="262" r:id="rId9"/>
    <p:sldId id="313" r:id="rId10"/>
    <p:sldId id="264" r:id="rId11"/>
    <p:sldId id="314" r:id="rId12"/>
    <p:sldId id="266" r:id="rId13"/>
    <p:sldId id="296" r:id="rId14"/>
    <p:sldId id="315" r:id="rId15"/>
    <p:sldId id="268" r:id="rId16"/>
    <p:sldId id="291" r:id="rId17"/>
    <p:sldId id="270" r:id="rId18"/>
    <p:sldId id="292" r:id="rId19"/>
    <p:sldId id="316" r:id="rId20"/>
    <p:sldId id="272" r:id="rId21"/>
    <p:sldId id="273" r:id="rId22"/>
    <p:sldId id="274" r:id="rId23"/>
    <p:sldId id="293" r:id="rId24"/>
    <p:sldId id="294" r:id="rId25"/>
    <p:sldId id="317" r:id="rId26"/>
    <p:sldId id="318" r:id="rId27"/>
    <p:sldId id="301" r:id="rId28"/>
    <p:sldId id="319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FE2B6"/>
    <a:srgbClr val="99FF99"/>
    <a:srgbClr val="FFCC66"/>
    <a:srgbClr val="C0C0C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8" autoAdjust="0"/>
    <p:restoredTop sz="93913" autoAdjust="0"/>
  </p:normalViewPr>
  <p:slideViewPr>
    <p:cSldViewPr>
      <p:cViewPr varScale="1">
        <p:scale>
          <a:sx n="86" d="100"/>
          <a:sy n="86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0254F-7B16-4877-A771-5AE912215B72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4CDA4-3190-4374-AF48-94CE8B4C825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4CDA4-3190-4374-AF48-94CE8B4C825B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30201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C673-68D0-4283-B4A5-8788C1A584EA}" type="datetimeFigureOut">
              <a:rPr lang="pl-PL" smtClean="0"/>
              <a:pPr/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6F4B-55B2-4936-B67A-63ACF3559D2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30201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Biblioteka\Desktop\Prezentacja\DSC_0705_mpeg4.avi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iblioteka\Desktop\Prezentacja\DSC_0704_mpeg4.avi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Biblioteka\Desktop\Prezentacja\podklad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1983" y="0"/>
            <a:ext cx="9524503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3024" y="1628800"/>
            <a:ext cx="9217024" cy="3240360"/>
          </a:xfrm>
        </p:spPr>
        <p:txBody>
          <a:bodyPr>
            <a:normAutofit fontScale="90000"/>
          </a:bodyPr>
          <a:lstStyle/>
          <a:p>
            <a:r>
              <a:rPr lang="pl-PL" sz="7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WOLNI OD „BRANIA” – ZDOLNI DO DZIAŁANIA !</a:t>
            </a:r>
            <a:r>
              <a:rPr lang="pl-PL" sz="6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pl-PL" sz="6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</a:br>
            <a:r>
              <a:rPr lang="pl-PL" sz="6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pl-PL" sz="6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</a:br>
            <a:r>
              <a:rPr lang="pl-PL" sz="6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Gimnazjum Publiczne </a:t>
            </a:r>
            <a:br>
              <a:rPr lang="pl-PL" sz="6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</a:br>
            <a:r>
              <a:rPr lang="pl-PL" sz="6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im.  św. Stanisława Kostki w Bruśniku</a:t>
            </a:r>
            <a:br>
              <a:rPr lang="pl-PL" sz="6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</a:br>
            <a:r>
              <a:rPr lang="pl-PL" sz="6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pl-PL" sz="6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</a:br>
            <a:r>
              <a:rPr lang="pl-PL" sz="2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Prezentację wykonała </a:t>
            </a:r>
            <a:br>
              <a:rPr lang="pl-PL" sz="2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</a:br>
            <a:r>
              <a:rPr lang="pl-PL" sz="2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Natalia Kania uczennica klasy II</a:t>
            </a:r>
            <a:endParaRPr lang="pl-PL" sz="6000" dirty="0">
              <a:ln w="12700">
                <a:solidFill>
                  <a:schemeClr val="bg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spd="med" advTm="4197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Wizyta strażaka\www\DSC_0431 (Copy)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5255" r="58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7" name="Picture 7" descr="E:\Wizyta strażaka\www\DSC_0459 (Copy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255" r="58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5" name="Picture 5" descr="E:\Wizyta strażaka\www\DSC_0479 (Copy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E:\Wizyta strażaka\www\DSC_0437 (Copy)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E:\Wizyta strażaka\www\DSC_0436 (Copy)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5255" r="58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760640"/>
          </a:xfrm>
          <a:solidFill>
            <a:schemeClr val="accent1">
              <a:lumMod val="40000"/>
              <a:lumOff val="60000"/>
              <a:alpha val="52000"/>
            </a:schemeClr>
          </a:solidFill>
          <a:effectLst>
            <a:softEdge rad="63500"/>
          </a:effectLst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  W dniu 11.10.2016r. w naszej szkole odbyło się spotkanie ze strażakiem, który opowiedział nam  o różnych rodzajach pożarów.</a:t>
            </a:r>
          </a:p>
          <a:p>
            <a:pPr algn="ctr">
              <a:buNone/>
            </a:pPr>
            <a:r>
              <a:rPr lang="pl-PL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Mieliśmy również okazję zobaczyć strażacki ekwipunek. Pan strażak przeszkolił też nas w zakresie zachowania się w razie pożaru i pokazał nam, jak udzielić pierwszej pomocy. </a:t>
            </a:r>
          </a:p>
          <a:p>
            <a:pPr algn="ctr">
              <a:buNone/>
            </a:pPr>
            <a:r>
              <a:rPr lang="pl-PL" sz="3600" b="1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Spotkanie (ze wszystkimi uczniami GP) miało na celu głównie przypomnienie zasad fachowej pomocy</a:t>
            </a:r>
            <a:br>
              <a:rPr lang="pl-PL" sz="3600" b="1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</a:br>
            <a:r>
              <a:rPr lang="pl-PL" sz="3600" b="1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w sytuacji zagrożenia zdrowia i życia.</a:t>
            </a:r>
            <a:endParaRPr lang="pl-PL" sz="4000" dirty="0" smtClean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latin typeface="Gabriola" pitchFamily="82" charset="0"/>
            </a:endParaRPr>
          </a:p>
          <a:p>
            <a:pPr algn="ctr">
              <a:buNone/>
            </a:pPr>
            <a:endParaRPr lang="pl-PL" sz="40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spd="med" advTm="2639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ewew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ymbol zastępczy zawartości 2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29600" cy="1143000"/>
          </a:xfrm>
        </p:spPr>
        <p:txBody>
          <a:bodyPr>
            <a:noAutofit/>
          </a:bodyPr>
          <a:lstStyle/>
          <a:p>
            <a:r>
              <a:rPr lang="pl-PL" sz="17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Wieczór</a:t>
            </a:r>
            <a:r>
              <a:rPr lang="pl-PL" sz="17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pl-PL" sz="17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filmowy</a:t>
            </a:r>
            <a:endParaRPr lang="pl-PL" sz="17000" dirty="0">
              <a:effectLst>
                <a:glow rad="63500">
                  <a:schemeClr val="tx1">
                    <a:lumMod val="95000"/>
                    <a:lumOff val="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2277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Prezentacja SQL\Do przerobienia zdj\Noc Filmowa\prz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"/>
            <a:ext cx="9144000" cy="6855858"/>
          </a:xfrm>
          <a:prstGeom prst="rect">
            <a:avLst/>
          </a:prstGeom>
          <a:noFill/>
        </p:spPr>
      </p:pic>
      <p:pic>
        <p:nvPicPr>
          <p:cNvPr id="5" name="Obraz 4" descr="DSC_0285 (Copy)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r="111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458" name="Picture 2" descr="D:\Prezentacja SQL\Do przerobienia zdj\Noc Filmowa\prz3.jpg"/>
          <p:cNvPicPr>
            <a:picLocks noChangeAspect="1" noChangeArrowheads="1"/>
          </p:cNvPicPr>
          <p:nvPr/>
        </p:nvPicPr>
        <p:blipFill>
          <a:blip r:embed="rId4" cstate="print"/>
          <a:srcRect l="7476" r="18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Obraz 5" descr="DSC_0292 (Copy)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8045" r="2356"/>
          <a:stretch>
            <a:fillRect/>
          </a:stretch>
        </p:blipFill>
        <p:spPr>
          <a:xfrm>
            <a:off x="-73024" y="0"/>
            <a:ext cx="9217024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548680"/>
            <a:ext cx="8229600" cy="4104456"/>
          </a:xfrm>
          <a:solidFill>
            <a:schemeClr val="tx1">
              <a:lumMod val="50000"/>
              <a:lumOff val="50000"/>
              <a:alpha val="73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dirty="0" smtClean="0">
                <a:latin typeface="Gabriola" pitchFamily="82" charset="0"/>
              </a:rPr>
              <a:t>  </a:t>
            </a:r>
            <a:r>
              <a:rPr lang="pl-PL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W piątkowy wieczór 7 października  w budynku szkoły  miał  miejsce „wieczór filmowy”. </a:t>
            </a:r>
          </a:p>
          <a:p>
            <a:pPr algn="ctr">
              <a:buNone/>
            </a:pPr>
            <a:r>
              <a:rPr lang="pl-PL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Gimnazjaliści obejrzeli film pt. „Skazany na bluesa”.</a:t>
            </a:r>
          </a:p>
          <a:p>
            <a:pPr algn="ctr">
              <a:buNone/>
            </a:pPr>
            <a:r>
              <a:rPr lang="pl-PL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Podczas pokazu można było delektować się zdrowymi, dietetycznymi przekąskami przygotowanymi własnoręcznie przez uczniów. </a:t>
            </a:r>
            <a:endParaRPr lang="pl-PL" sz="4000" dirty="0" smtClean="0">
              <a:ln w="12700">
                <a:solidFill>
                  <a:schemeClr val="tx1"/>
                </a:solidFill>
                <a:prstDash val="solid"/>
              </a:ln>
              <a:effectLst>
                <a:glow rad="63500">
                  <a:schemeClr val="tx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  <a:p>
            <a:pPr algn="ctr">
              <a:buNone/>
            </a:pPr>
            <a:endParaRPr lang="pl-PL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med" advTm="2460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_0404 (Copy)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1055" r="10391"/>
          <a:stretch>
            <a:fillRect/>
          </a:stretch>
        </p:blipFill>
        <p:spPr>
          <a:xfrm>
            <a:off x="34480" y="0"/>
            <a:ext cx="9109520" cy="6858000"/>
          </a:xfrm>
          <a:prstGeom prst="rect">
            <a:avLst/>
          </a:prstGeom>
        </p:spPr>
      </p:pic>
      <p:pic>
        <p:nvPicPr>
          <p:cNvPr id="6" name="Picture 3" descr="D:\Prezentacja SQL\Do przerobienia zdj\Noc Filmowa\prz4.jpg"/>
          <p:cNvPicPr>
            <a:picLocks noChangeAspect="1" noChangeArrowheads="1"/>
          </p:cNvPicPr>
          <p:nvPr/>
        </p:nvPicPr>
        <p:blipFill>
          <a:blip r:embed="rId3" cstate="print"/>
          <a:srcRect l="7138" r="45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832647"/>
          </a:xfrm>
          <a:solidFill>
            <a:schemeClr val="accent3">
              <a:lumMod val="40000"/>
              <a:lumOff val="60000"/>
              <a:alpha val="67000"/>
            </a:schemeClr>
          </a:solidFill>
          <a:effectLst>
            <a:softEdge rad="63500"/>
          </a:effectLst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   Na koniec, aby zapewnić uczestnikom bezpieczny powrót do domu , nauczyciele rozdali im odblaski, ufundowane przez firmę WIMED.	</a:t>
            </a:r>
          </a:p>
          <a:p>
            <a:pPr algn="ctr">
              <a:buNone/>
            </a:pPr>
            <a:endParaRPr lang="pl-PL" sz="44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  <a:p>
            <a:pPr algn="ctr">
              <a:buNone/>
            </a:pPr>
            <a:r>
              <a:rPr lang="pl-PL" sz="4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pl-PL" sz="4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Działanie to (wzięli w nim udział wszyscy gimnazjaliści) miało na celu zaproponowanie wartościowego sposobu spędzania wolnego czasu – oglądanie w miłym towarzystwie dobrego filmu z przesłaniem przy zdrowych przekąskach.</a:t>
            </a:r>
            <a:endParaRPr lang="pl-PL" sz="4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spd="med" advTm="758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D:\Prezentacja SQL\Do przerobienia zdj\Koronka\prz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" y="0"/>
            <a:ext cx="9142287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431032"/>
          </a:xfrm>
        </p:spPr>
        <p:txBody>
          <a:bodyPr>
            <a:noAutofit/>
          </a:bodyPr>
          <a:lstStyle/>
          <a:p>
            <a:r>
              <a:rPr lang="pl-PL" sz="8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</a:effectLst>
                <a:latin typeface="Gabriola" pitchFamily="82" charset="0"/>
              </a:rPr>
              <a:t>Wyjazd                                  na Międzynarodowy Festiwal Koronki </a:t>
            </a:r>
            <a:endParaRPr lang="pl-PL" sz="8400" dirty="0">
              <a:ln>
                <a:solidFill>
                  <a:schemeClr val="tx2">
                    <a:lumMod val="75000"/>
                  </a:schemeClr>
                </a:solidFill>
              </a:ln>
              <a:effectLst>
                <a:glow rad="63500">
                  <a:schemeClr val="tx2">
                    <a:lumMod val="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 advTm="3261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D:\Prezentacja SQL\Do przerobienia zdj\Synagoga i Koronka\prz1.jpg"/>
          <p:cNvPicPr>
            <a:picLocks noChangeAspect="1" noChangeArrowheads="1"/>
          </p:cNvPicPr>
          <p:nvPr/>
        </p:nvPicPr>
        <p:blipFill>
          <a:blip r:embed="rId2" cstate="print"/>
          <a:srcRect r="90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472608"/>
          </a:xfrm>
          <a:solidFill>
            <a:schemeClr val="bg1">
              <a:lumMod val="65000"/>
              <a:alpha val="65000"/>
            </a:schemeClr>
          </a:solidFill>
          <a:effectLst>
            <a:softEdge rad="63500"/>
          </a:effectLst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Dnia 06.10.2016r. uczniowie naszej szkoły pojechali do Bobowej, gdzie odbywał się  Międzynarodowy Festiwal Koronki.</a:t>
            </a:r>
          </a:p>
          <a:p>
            <a:pPr algn="ctr">
              <a:buNone/>
            </a:pPr>
            <a:r>
              <a:rPr lang="pl-PL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Swoje prace prezentowali przedstawiciele z różnych krajów, była tam również pokazana największa na świecie koronka. </a:t>
            </a:r>
          </a:p>
          <a:p>
            <a:pPr algn="ctr">
              <a:buNone/>
            </a:pPr>
            <a:r>
              <a:rPr lang="pl-PL" sz="4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Zamiarem organizatorów wycieczki klas I-III GP było pokazanie kolejnego sposobu na relaksowanie</a:t>
            </a:r>
          </a:p>
          <a:p>
            <a:pPr algn="ctr">
              <a:buNone/>
            </a:pPr>
            <a:r>
              <a:rPr lang="pl-PL" sz="4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się w wolnym czasie – zwiedzanie okolicznych zabytków i uczestniczenie w imprezach kulturalnych.</a:t>
            </a:r>
            <a:endParaRPr lang="pl-PL" sz="44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med" advTm="940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:\Prezentacja SQL\Do przerobienia zdj\Synagoga i Koronka\prz2.jpg"/>
          <p:cNvPicPr>
            <a:picLocks noChangeAspect="1" noChangeArrowheads="1"/>
          </p:cNvPicPr>
          <p:nvPr/>
        </p:nvPicPr>
        <p:blipFill>
          <a:blip r:embed="rId2" cstate="print"/>
          <a:srcRect r="108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D:\Prezentacja SQL\Do przerobienia zdj\Synagoga i Koronka\prz3.jpg"/>
          <p:cNvPicPr>
            <a:picLocks noChangeAspect="1" noChangeArrowheads="1"/>
          </p:cNvPicPr>
          <p:nvPr/>
        </p:nvPicPr>
        <p:blipFill>
          <a:blip r:embed="rId3" cstate="print"/>
          <a:srcRect l="4326" r="8583"/>
          <a:stretch>
            <a:fillRect/>
          </a:stretch>
        </p:blipFill>
        <p:spPr bwMode="auto">
          <a:xfrm>
            <a:off x="0" y="0"/>
            <a:ext cx="9144000" cy="6862079"/>
          </a:xfrm>
          <a:prstGeom prst="rect">
            <a:avLst/>
          </a:prstGeom>
          <a:noFill/>
        </p:spPr>
      </p:pic>
      <p:pic>
        <p:nvPicPr>
          <p:cNvPr id="15363" name="Picture 3" descr="D:\Prezentacja SQL\Do przerobienia zdj\Synagoga i Koronka\prz5.jpg"/>
          <p:cNvPicPr>
            <a:picLocks noChangeAspect="1" noChangeArrowheads="1"/>
          </p:cNvPicPr>
          <p:nvPr/>
        </p:nvPicPr>
        <p:blipFill>
          <a:blip r:embed="rId4" cstate="print"/>
          <a:srcRect l="6688" r="2567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3816424"/>
          </a:xfrm>
          <a:solidFill>
            <a:schemeClr val="bg1">
              <a:lumMod val="65000"/>
              <a:alpha val="68000"/>
            </a:schemeClr>
          </a:solidFill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sz="4000" b="1" dirty="0" smtClean="0">
                <a:latin typeface="Gabriola" pitchFamily="82" charset="0"/>
              </a:rPr>
              <a:t>   </a:t>
            </a:r>
            <a:r>
              <a:rPr lang="pl-PL" sz="40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Następnie udaliśmy się do synagogi czyli świątyni żydowskiej.</a:t>
            </a:r>
          </a:p>
          <a:p>
            <a:pPr algn="ctr">
              <a:buNone/>
            </a:pPr>
            <a:r>
              <a:rPr lang="pl-PL" sz="40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Przewodnik opowiadał nam ciekawe rzeczy o jej historii.</a:t>
            </a:r>
          </a:p>
          <a:p>
            <a:pPr algn="ctr">
              <a:buNone/>
            </a:pPr>
            <a:r>
              <a:rPr lang="pl-PL" sz="40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Mieszkamy tak blisko Bobowej, a nigdy nie byliśmy </a:t>
            </a:r>
            <a:br>
              <a:rPr lang="pl-PL" sz="40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</a:br>
            <a:r>
              <a:rPr lang="pl-PL" sz="40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w tym zabytkowym, pięknym budynku – dzięki tej wycieczce mogliśmy to nadrobić.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5364" name="Picture 4" descr="D:\Prezentacja SQL\Do przerobienia zdj\Synagoga i Koronka\prz6.jpg"/>
          <p:cNvPicPr>
            <a:picLocks noChangeAspect="1" noChangeArrowheads="1"/>
          </p:cNvPicPr>
          <p:nvPr/>
        </p:nvPicPr>
        <p:blipFill>
          <a:blip r:embed="rId5" cstate="print"/>
          <a:srcRect r="9838"/>
          <a:stretch>
            <a:fillRect/>
          </a:stretch>
        </p:blipFill>
        <p:spPr bwMode="auto">
          <a:xfrm>
            <a:off x="-939755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619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Warsztaty koronkarskie\koronki1.jpg"/>
          <p:cNvPicPr>
            <a:picLocks noChangeAspect="1" noChangeArrowheads="1"/>
          </p:cNvPicPr>
          <p:nvPr/>
        </p:nvPicPr>
        <p:blipFill>
          <a:blip r:embed="rId2" cstate="print"/>
          <a:srcRect l="5257" r="58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pl-PL" sz="88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Warsztaty koronkarskie</a:t>
            </a:r>
            <a:endParaRPr lang="pl-PL" sz="88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7"/>
            <a:ext cx="8229600" cy="4320480"/>
          </a:xfrm>
          <a:solidFill>
            <a:schemeClr val="accent2">
              <a:lumMod val="75000"/>
              <a:alpha val="48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/>
              <a:t>  </a:t>
            </a:r>
            <a:r>
              <a:rPr lang="pl-PL" dirty="0"/>
              <a:t> </a:t>
            </a:r>
            <a:r>
              <a:rPr lang="pl-PL" dirty="0" smtClean="0"/>
              <a:t> </a:t>
            </a:r>
            <a: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 ramach  wolontariatu studenckiego nasi uczniowie uczestniczyli w warsztatach koronki klockowej, rozwijając swoje zainteresowania i wykorzystując twórczo swój wolny czas. </a:t>
            </a:r>
          </a:p>
          <a:p>
            <a:pPr algn="ctr">
              <a:buNone/>
            </a:pPr>
            <a: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 zajęciach prowadzonych pod okiem byłej uczennicy szkoły</a:t>
            </a:r>
            <a:b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</a:br>
            <a: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i laureatki wielu konkursów w tej dziedzinie sztuki poznawali i doskonalili tajniki wykonywania wzorów, tworząc coraz trudniejsze i  wymagające więcej dokładności koronki. </a:t>
            </a:r>
            <a:endParaRPr lang="pl-PL" sz="3400" b="1" dirty="0">
              <a:ln w="10160">
                <a:solidFill>
                  <a:srgbClr val="FFC000"/>
                </a:solidFill>
                <a:prstDash val="solid"/>
              </a:ln>
              <a:solidFill>
                <a:schemeClr val="bg1"/>
              </a:solidFill>
              <a:latin typeface="Gabriola" pitchFamily="82" charset="0"/>
            </a:endParaRP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spd="med" advTm="15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Warsztaty koronkarskie\koronki2.jpg"/>
          <p:cNvPicPr>
            <a:picLocks noChangeAspect="1" noChangeArrowheads="1"/>
          </p:cNvPicPr>
          <p:nvPr/>
        </p:nvPicPr>
        <p:blipFill>
          <a:blip r:embed="rId2" cstate="print"/>
          <a:srcRect t="27156" b="21328"/>
          <a:stretch>
            <a:fillRect/>
          </a:stretch>
        </p:blipFill>
        <p:spPr bwMode="auto">
          <a:xfrm>
            <a:off x="0" y="-10144"/>
            <a:ext cx="9144000" cy="6868144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764704"/>
            <a:ext cx="8229600" cy="5184576"/>
          </a:xfrm>
          <a:solidFill>
            <a:schemeClr val="tx1">
              <a:lumMod val="50000"/>
              <a:lumOff val="50000"/>
              <a:alpha val="43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   </a:t>
            </a:r>
            <a: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Wykonane w trakcie zajęć koronki wystawiono na Ogólnopolskim Konkursie Koronki Klockowej. </a:t>
            </a:r>
          </a:p>
          <a:p>
            <a:pPr algn="ctr">
              <a:buNone/>
            </a:pPr>
            <a: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Ich prace spotkały się z uznaniem jury konkursowego. Natalia </a:t>
            </a:r>
            <a:r>
              <a:rPr lang="pl-PL" dirty="0" err="1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Smoszna</a:t>
            </a:r>
            <a: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i Paulina Żaba zdobyły II miejsce w swojej kategorii wiekowej. </a:t>
            </a:r>
          </a:p>
          <a:p>
            <a:pPr algn="ctr">
              <a:buNone/>
            </a:pPr>
            <a:endParaRPr lang="pl-PL" dirty="0" smtClean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abriola" pitchFamily="82" charset="0"/>
            </a:endParaRPr>
          </a:p>
          <a:p>
            <a:pPr algn="ctr">
              <a:buNone/>
            </a:pPr>
            <a:r>
              <a:rPr lang="pl-PL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Dzięki zorganizowaniu warsztatów kilkoro uczniów GP miało możliwość odkryć swój talent koronkarski, a nawet osiągnąć sukcesy na Międzynarodowym Festiwalu Koronki w Bobowej.</a:t>
            </a:r>
          </a:p>
          <a:p>
            <a:pPr algn="ctr">
              <a:buNone/>
            </a:pPr>
            <a:endParaRPr lang="pl-PL" sz="400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spd="med" advTm="822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Znalezione obrazy dla zapytania tło czarne"/>
          <p:cNvPicPr>
            <a:picLocks noChangeAspect="1" noChangeArrowheads="1"/>
          </p:cNvPicPr>
          <p:nvPr/>
        </p:nvPicPr>
        <p:blipFill>
          <a:blip r:embed="rId2" cstate="print"/>
          <a:srcRect r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2" descr="D:\Prezentacja SQL\Chrzest\prz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618630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3888432"/>
          </a:xfrm>
        </p:spPr>
        <p:txBody>
          <a:bodyPr>
            <a:noAutofit/>
          </a:bodyPr>
          <a:lstStyle/>
          <a:p>
            <a:r>
              <a:rPr lang="pl-PL" sz="120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Potrafimy bawić się bez używek</a:t>
            </a:r>
            <a:endParaRPr lang="pl-PL" sz="12000" b="1" dirty="0">
              <a:ln w="12700">
                <a:solidFill>
                  <a:srgbClr val="FFC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spd="med" advTm="2418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DSC_0705_mpeg4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5157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zspbrusnik.pl/images/Galeria/RokSzkolny20162017/chrzestigp/DSC_0919%20%28Copy%29.JPG"/>
          <p:cNvPicPr>
            <a:picLocks noChangeAspect="1" noChangeArrowheads="1"/>
          </p:cNvPicPr>
          <p:nvPr/>
        </p:nvPicPr>
        <p:blipFill>
          <a:blip r:embed="rId2" cstate="print"/>
          <a:srcRect l="9279" r="5415"/>
          <a:stretch>
            <a:fillRect/>
          </a:stretch>
        </p:blipFill>
        <p:spPr bwMode="auto">
          <a:xfrm>
            <a:off x="4572000" y="0"/>
            <a:ext cx="4572000" cy="3573016"/>
          </a:xfrm>
          <a:prstGeom prst="rect">
            <a:avLst/>
          </a:prstGeom>
          <a:noFill/>
        </p:spPr>
      </p:pic>
      <p:pic>
        <p:nvPicPr>
          <p:cNvPr id="29702" name="Picture 6" descr="http://www.zspbrusnik.pl/images/Galeria/RokSzkolny20162017/chrzestigp/DSC_0981%20%28Copy%29.JPG"/>
          <p:cNvPicPr>
            <a:picLocks noChangeAspect="1" noChangeArrowheads="1"/>
          </p:cNvPicPr>
          <p:nvPr/>
        </p:nvPicPr>
        <p:blipFill>
          <a:blip r:embed="rId3" cstate="print"/>
          <a:srcRect l="4555" r="6556"/>
          <a:stretch>
            <a:fillRect/>
          </a:stretch>
        </p:blipFill>
        <p:spPr bwMode="auto">
          <a:xfrm>
            <a:off x="0" y="0"/>
            <a:ext cx="4716016" cy="3537012"/>
          </a:xfrm>
          <a:prstGeom prst="rect">
            <a:avLst/>
          </a:prstGeom>
          <a:noFill/>
        </p:spPr>
      </p:pic>
      <p:pic>
        <p:nvPicPr>
          <p:cNvPr id="11266" name="Picture 2" descr="http://www.zspbrusnik.pl/images/Galeria/RokSzkolny20162017/chrzestigp/DSC_0894-Copy.JPG"/>
          <p:cNvPicPr>
            <a:picLocks noChangeAspect="1" noChangeArrowheads="1"/>
          </p:cNvPicPr>
          <p:nvPr/>
        </p:nvPicPr>
        <p:blipFill>
          <a:blip r:embed="rId4" cstate="print"/>
          <a:srcRect l="10699" t="9083"/>
          <a:stretch>
            <a:fillRect/>
          </a:stretch>
        </p:blipFill>
        <p:spPr bwMode="auto">
          <a:xfrm>
            <a:off x="0" y="3356992"/>
            <a:ext cx="4932040" cy="3501008"/>
          </a:xfrm>
          <a:prstGeom prst="rect">
            <a:avLst/>
          </a:prstGeom>
          <a:noFill/>
        </p:spPr>
      </p:pic>
      <p:pic>
        <p:nvPicPr>
          <p:cNvPr id="29704" name="Picture 8" descr="http://www.zspbrusnik.pl/images/Galeria/RokSzkolny20162017/chrzestigp/DSC_0923%20%28Copy%29.JPG"/>
          <p:cNvPicPr>
            <a:picLocks noChangeAspect="1" noChangeArrowheads="1"/>
          </p:cNvPicPr>
          <p:nvPr/>
        </p:nvPicPr>
        <p:blipFill>
          <a:blip r:embed="rId5" cstate="print"/>
          <a:srcRect l="9936" r="3806"/>
          <a:stretch>
            <a:fillRect/>
          </a:stretch>
        </p:blipFill>
        <p:spPr bwMode="auto">
          <a:xfrm>
            <a:off x="4893654" y="3573016"/>
            <a:ext cx="4250346" cy="3284985"/>
          </a:xfrm>
          <a:prstGeom prst="rect">
            <a:avLst/>
          </a:prstGeom>
          <a:noFill/>
        </p:spPr>
      </p:pic>
      <p:pic>
        <p:nvPicPr>
          <p:cNvPr id="12290" name="Picture 2" descr="http://www.zspbrusnik.pl/images/Galeria/RokSzkolny20162017/chrzestigp/DSC_0904%20%28Copy%29.JPG"/>
          <p:cNvPicPr>
            <a:picLocks noChangeAspect="1" noChangeArrowheads="1"/>
          </p:cNvPicPr>
          <p:nvPr/>
        </p:nvPicPr>
        <p:blipFill>
          <a:blip r:embed="rId6" cstate="print"/>
          <a:srcRect b="2438"/>
          <a:stretch>
            <a:fillRect/>
          </a:stretch>
        </p:blipFill>
        <p:spPr bwMode="auto">
          <a:xfrm>
            <a:off x="0" y="0"/>
            <a:ext cx="4686267" cy="6858000"/>
          </a:xfrm>
          <a:prstGeom prst="rect">
            <a:avLst/>
          </a:prstGeom>
          <a:noFill/>
        </p:spPr>
      </p:pic>
      <p:pic>
        <p:nvPicPr>
          <p:cNvPr id="12292" name="Picture 4" descr="http://www.zspbrusnik.pl/images/Galeria/RokSzkolny20162017/chrzestigp/DSC_0946%20%28Copy%29.JPG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l="37100" r="17756"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764704"/>
            <a:ext cx="8424936" cy="4608512"/>
          </a:xfrm>
          <a:solidFill>
            <a:schemeClr val="accent6">
              <a:lumMod val="40000"/>
              <a:lumOff val="60000"/>
              <a:alpha val="51000"/>
            </a:schemeClr>
          </a:solidFill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pl-PL" sz="670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 naszej szkole odbył y się otrzęsiny klasy </a:t>
            </a:r>
            <a:r>
              <a:rPr lang="pl-PL" sz="6700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I gimnazjum. Uczniowie losowali numerki </a:t>
            </a:r>
            <a:r>
              <a:rPr lang="pl-PL" sz="670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zadań,   które musieli później wykonać.</a:t>
            </a:r>
          </a:p>
          <a:p>
            <a:pPr algn="ctr">
              <a:buNone/>
            </a:pPr>
            <a:r>
              <a:rPr lang="pl-PL" sz="670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Zadaniem </a:t>
            </a:r>
            <a:r>
              <a:rPr lang="pl-PL" sz="6700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wywołującym najwięcej emocji było naśladowanie zachowań uczniów klasy III – za niewykonanie zadania groziła </a:t>
            </a:r>
            <a:r>
              <a:rPr lang="pl-PL" sz="670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bardzo ,, </a:t>
            </a:r>
            <a:r>
              <a:rPr lang="pl-PL" sz="6700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zdrowa’’ kara- wypicie połowy szklanki soku pomidorowego</a:t>
            </a:r>
            <a:r>
              <a:rPr lang="pl-PL" sz="670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.</a:t>
            </a:r>
            <a:r>
              <a:rPr lang="pl-PL" sz="36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endParaRPr lang="pl-PL" sz="3600" b="1" dirty="0" smtClean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  <a:p>
            <a:pPr algn="ctr">
              <a:buNone/>
            </a:pPr>
            <a:endParaRPr lang="pl-PL" sz="3600" b="1" dirty="0"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med" advTm="1486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zspbrusnik.pl/images/Galeria/RokSzkolny20162017/chrzestigp/DSC_0997%20%28Copy%29.JPG"/>
          <p:cNvPicPr>
            <a:picLocks noChangeAspect="1" noChangeArrowheads="1"/>
          </p:cNvPicPr>
          <p:nvPr/>
        </p:nvPicPr>
        <p:blipFill>
          <a:blip r:embed="rId2" cstate="print"/>
          <a:srcRect l="8400" r="27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70" name="Picture 6" descr="http://www.zspbrusnik.pl/images/Galeria/RokSzkolny20162017/chrzestigp/DSC_111000%20%28Copy%29.JPG"/>
          <p:cNvPicPr>
            <a:picLocks noChangeAspect="1" noChangeArrowheads="1"/>
          </p:cNvPicPr>
          <p:nvPr/>
        </p:nvPicPr>
        <p:blipFill>
          <a:blip r:embed="rId3" cstate="print"/>
          <a:srcRect l="4555" r="6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ttp://www.zspbrusnik.pl/images/Galeria/RokSzkolny20162017/chrzestigp/DSC_0992%20%28Copy%29.JPG"/>
          <p:cNvPicPr>
            <a:picLocks noChangeAspect="1" noChangeArrowheads="1"/>
          </p:cNvPicPr>
          <p:nvPr/>
        </p:nvPicPr>
        <p:blipFill>
          <a:blip r:embed="rId4" cstate="print"/>
          <a:srcRect r="10773"/>
          <a:stretch>
            <a:fillRect/>
          </a:stretch>
        </p:blipFill>
        <p:spPr bwMode="auto">
          <a:xfrm>
            <a:off x="0" y="0"/>
            <a:ext cx="9178806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3888432"/>
          </a:xfrm>
          <a:solidFill>
            <a:schemeClr val="accent6">
              <a:lumMod val="40000"/>
              <a:lumOff val="60000"/>
              <a:alpha val="36000"/>
            </a:schemeClr>
          </a:solidFill>
          <a:effectLst>
            <a:softEdge rad="63500"/>
          </a:effectLst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sz="3600" dirty="0" smtClean="0">
                <a:solidFill>
                  <a:schemeClr val="bg1"/>
                </a:solidFill>
                <a:latin typeface="Gabriola" pitchFamily="82" charset="0"/>
              </a:rPr>
              <a:t>    </a:t>
            </a:r>
            <a:r>
              <a:rPr lang="pl-PL" sz="36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Na zakończenie pierwszoklasiści złożyli uroczystą przysięgę posłuszeństwa. </a:t>
            </a:r>
          </a:p>
          <a:p>
            <a:pPr algn="ctr">
              <a:buNone/>
            </a:pPr>
            <a:r>
              <a:rPr lang="pl-PL" sz="36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Po  otrzęsinach odbyła się dyskoteka.  Wszyscy jak widać świetnie się bawili – nie potrzebowali żadnych dodatkowych „wzmacniaczy” dobrego humoru.</a:t>
            </a:r>
          </a:p>
          <a:p>
            <a:pPr algn="ctr">
              <a:buNone/>
            </a:pPr>
            <a:r>
              <a:rPr lang="pl-PL" sz="3600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Zamiarem organizatorów tej imprezy, w której wzięli udział  wszyscy  gimnazjaliści, było uświadomienie im, że można ciekawie spędzać  czas bez konieczności ,,wspomagania” się używkami.</a:t>
            </a:r>
            <a:endParaRPr lang="pl-PL" sz="3600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spd="med" advTm="1361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cenki profilaktyczne\www\DSC_0521 (Copy).JPG"/>
          <p:cNvPicPr>
            <a:picLocks noChangeAspect="1" noChangeArrowheads="1"/>
          </p:cNvPicPr>
          <p:nvPr/>
        </p:nvPicPr>
        <p:blipFill>
          <a:blip r:embed="rId2" cstate="print"/>
          <a:srcRect l="2810" r="83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r>
              <a:rPr lang="pl-PL" sz="10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Scenki                         o tematyce profilaktycznej</a:t>
            </a:r>
            <a:endParaRPr lang="pl-PL" sz="100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spd="med" advTm="2528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Prezentacja SQL\Scenki profilaktyczne\DSC_0562 (Copy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30000"/>
          </a:blip>
          <a:srcRect l="10490"/>
          <a:stretch>
            <a:fillRect/>
          </a:stretch>
        </p:blipFill>
        <p:spPr bwMode="auto">
          <a:xfrm>
            <a:off x="0" y="3429000"/>
            <a:ext cx="4603946" cy="3429000"/>
          </a:xfrm>
          <a:prstGeom prst="rect">
            <a:avLst/>
          </a:prstGeom>
          <a:noFill/>
        </p:spPr>
      </p:pic>
      <p:pic>
        <p:nvPicPr>
          <p:cNvPr id="10245" name="Picture 5" descr="D:\Prezentacja SQL\Scenki profilaktyczne\DSC_0599 (Copy)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9320" r="3349"/>
          <a:stretch>
            <a:fillRect/>
          </a:stretch>
        </p:blipFill>
        <p:spPr bwMode="auto">
          <a:xfrm>
            <a:off x="4463480" y="3284984"/>
            <a:ext cx="4680520" cy="3573016"/>
          </a:xfrm>
          <a:prstGeom prst="rect">
            <a:avLst/>
          </a:prstGeom>
          <a:noFill/>
        </p:spPr>
      </p:pic>
      <p:pic>
        <p:nvPicPr>
          <p:cNvPr id="10242" name="Picture 2" descr="D:\Prezentacja SQL\Scenki profilaktyczne\DSC_0552 (Copy)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5143500" cy="3429000"/>
          </a:xfrm>
          <a:prstGeom prst="rect">
            <a:avLst/>
          </a:prstGeom>
          <a:noFill/>
        </p:spPr>
      </p:pic>
      <p:pic>
        <p:nvPicPr>
          <p:cNvPr id="10244" name="Picture 4" descr="D:\Prezentacja SQL\Scenki profilaktyczne\DSC_0574 (Copy)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000500" y="0"/>
            <a:ext cx="5143500" cy="3429000"/>
          </a:xfrm>
          <a:prstGeom prst="rect">
            <a:avLst/>
          </a:prstGeom>
          <a:noFill/>
        </p:spPr>
      </p:pic>
      <p:pic>
        <p:nvPicPr>
          <p:cNvPr id="10246" name="Picture 6" descr="D:\Prezentacja SQL\Scenki profilaktyczne\DSC_0622 (Copy).JPG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l="7355" r="37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7" name="Picture 7" descr="D:\Prezentacja SQL\Scenki profilaktyczne\www (1) (Copy).JPG"/>
          <p:cNvPicPr>
            <a:picLocks noChangeAspect="1" noChangeArrowheads="1"/>
          </p:cNvPicPr>
          <p:nvPr/>
        </p:nvPicPr>
        <p:blipFill>
          <a:blip r:embed="rId8" cstate="print">
            <a:lum contrast="30000"/>
          </a:blip>
          <a:srcRect l="2455" r="8656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51" name="Picture 11" descr="D:\Prezentacja SQL\Scenki profilaktyczne\DSC_0528 (Copy).JPG"/>
          <p:cNvPicPr>
            <a:picLocks noChangeAspect="1" noChangeArrowheads="1"/>
          </p:cNvPicPr>
          <p:nvPr/>
        </p:nvPicPr>
        <p:blipFill>
          <a:blip r:embed="rId9" cstate="print">
            <a:lum contrast="30000"/>
          </a:blip>
          <a:srcRect l="19945" r="32111"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</p:spPr>
      </p:pic>
      <p:pic>
        <p:nvPicPr>
          <p:cNvPr id="10252" name="Picture 12" descr="D:\Prezentacja SQL\Scenki profilaktyczne\DSC_0504 (Copy).JPG"/>
          <p:cNvPicPr>
            <a:picLocks noChangeAspect="1" noChangeArrowheads="1"/>
          </p:cNvPicPr>
          <p:nvPr/>
        </p:nvPicPr>
        <p:blipFill>
          <a:blip r:embed="rId10" cstate="print">
            <a:lum contrast="30000"/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</p:spPr>
      </p:pic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323528" y="476672"/>
            <a:ext cx="8568952" cy="5760640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pl-PL" sz="4400" i="0" u="none" strike="noStrike" kern="1200" normalizeH="0" baseline="0" noProof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briola" pitchFamily="82" charset="0"/>
              </a:rPr>
              <a:t>Wszyscy</a:t>
            </a:r>
            <a:r>
              <a:rPr kumimoji="0" lang="pl-PL" sz="4400" i="0" u="none" strike="noStrike" kern="1200" normalizeH="0" noProof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briola" pitchFamily="82" charset="0"/>
              </a:rPr>
              <a:t> uczniowie naszej szkoły, podzieleni na grupy, mieli za zadanie przygotowanie scenek o tematyce profilaktycznej.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pl-PL" sz="4400" i="0" u="none" strike="noStrike" kern="1200" normalizeH="0" noProof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briola" pitchFamily="82" charset="0"/>
              </a:rPr>
              <a:t> Dnia 13.10.2016r. </a:t>
            </a:r>
            <a:r>
              <a:rPr lang="pl-PL" sz="440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o</a:t>
            </a:r>
            <a:r>
              <a:rPr kumimoji="0" lang="pl-PL" sz="4400" i="0" u="none" strike="noStrike" kern="1200" normalizeH="0" noProof="0" dirty="0" err="1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briola" pitchFamily="82" charset="0"/>
              </a:rPr>
              <a:t>dbyła</a:t>
            </a:r>
            <a:r>
              <a:rPr kumimoji="0" lang="pl-PL" sz="4400" i="0" u="none" strike="noStrike" kern="1200" normalizeH="0" noProof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briola" pitchFamily="82" charset="0"/>
              </a:rPr>
              <a:t> się konkursowa prezentacja 12  inscenizacji, podczas której jury wyłoniło najlepszych.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pl-PL" sz="4400" i="0" u="none" strike="noStrike" kern="1200" normalizeH="0" noProof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briola" pitchFamily="82" charset="0"/>
              </a:rPr>
              <a:t> Dwie najlepsze scenki przedstawimy w formie filmów.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pl-PL" sz="4400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Przedsięwzięcie to (uczestniczyli w nim jako aktorzy i jako widzowie </a:t>
            </a:r>
            <a:r>
              <a:rPr lang="pl-PL" sz="4400" u="sng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wszyscy</a:t>
            </a:r>
            <a:r>
              <a:rPr lang="pl-PL" sz="4400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uczniowie) miało na celu ,,uczyć przez działanie” – rozwijać świadomość szkodliwości  niezdrowego stylu życia.</a:t>
            </a:r>
            <a:endParaRPr lang="pl-PL" sz="4400" dirty="0" smtClean="0">
              <a:ln w="10160">
                <a:solidFill>
                  <a:srgbClr val="FFC000"/>
                </a:solidFill>
                <a:prstDash val="solid"/>
              </a:ln>
              <a:latin typeface="Gabriola" pitchFamily="8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abriola" pitchFamily="82" charset="0"/>
            </a:endParaRPr>
          </a:p>
        </p:txBody>
      </p:sp>
    </p:spTree>
  </p:cSld>
  <p:clrMapOvr>
    <a:masterClrMapping/>
  </p:clrMapOvr>
  <p:transition spd="med" advTm="2379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rezentacja SQL\Gazetki i napis\DSC_0712 (Copy).JPG"/>
          <p:cNvPicPr>
            <a:picLocks noChangeAspect="1" noChangeArrowheads="1"/>
          </p:cNvPicPr>
          <p:nvPr/>
        </p:nvPicPr>
        <p:blipFill>
          <a:blip r:embed="rId2" cstate="print"/>
          <a:srcRect r="4291"/>
          <a:stretch>
            <a:fillRect/>
          </a:stretch>
        </p:blipFill>
        <p:spPr bwMode="auto">
          <a:xfrm>
            <a:off x="0" y="0"/>
            <a:ext cx="4716016" cy="3284984"/>
          </a:xfrm>
          <a:prstGeom prst="rect">
            <a:avLst/>
          </a:prstGeom>
          <a:noFill/>
        </p:spPr>
      </p:pic>
      <p:pic>
        <p:nvPicPr>
          <p:cNvPr id="9219" name="Picture 3" descr="D:\Prezentacja SQL\Gazetki i napis\DSC_0711 (Copy).JPG"/>
          <p:cNvPicPr>
            <a:picLocks noChangeAspect="1" noChangeArrowheads="1"/>
          </p:cNvPicPr>
          <p:nvPr/>
        </p:nvPicPr>
        <p:blipFill>
          <a:blip r:embed="rId3" cstate="print"/>
          <a:srcRect l="8705" r="1278"/>
          <a:stretch>
            <a:fillRect/>
          </a:stretch>
        </p:blipFill>
        <p:spPr bwMode="auto">
          <a:xfrm>
            <a:off x="0" y="3284984"/>
            <a:ext cx="4824536" cy="3573016"/>
          </a:xfrm>
          <a:prstGeom prst="rect">
            <a:avLst/>
          </a:prstGeom>
          <a:noFill/>
        </p:spPr>
      </p:pic>
      <p:pic>
        <p:nvPicPr>
          <p:cNvPr id="9220" name="Picture 4" descr="D:\Prezentacja SQL\Gazetki i napis\DSC_0713 (Copy).JPG"/>
          <p:cNvPicPr>
            <a:picLocks noChangeAspect="1" noChangeArrowheads="1"/>
          </p:cNvPicPr>
          <p:nvPr/>
        </p:nvPicPr>
        <p:blipFill>
          <a:blip r:embed="rId4" cstate="print"/>
          <a:srcRect l="2602" r="8042"/>
          <a:stretch>
            <a:fillRect/>
          </a:stretch>
        </p:blipFill>
        <p:spPr bwMode="auto">
          <a:xfrm>
            <a:off x="4354960" y="3284984"/>
            <a:ext cx="4789040" cy="3573016"/>
          </a:xfrm>
          <a:prstGeom prst="rect">
            <a:avLst/>
          </a:prstGeom>
          <a:noFill/>
        </p:spPr>
      </p:pic>
      <p:pic>
        <p:nvPicPr>
          <p:cNvPr id="9221" name="Picture 5" descr="D:\Prezentacja SQL\Noc filmowa\DSC_0293 (Copy).JPG"/>
          <p:cNvPicPr>
            <a:picLocks noChangeAspect="1" noChangeArrowheads="1"/>
          </p:cNvPicPr>
          <p:nvPr/>
        </p:nvPicPr>
        <p:blipFill>
          <a:blip r:embed="rId5" cstate="print"/>
          <a:srcRect l="10064" t="4979" r="10760" b="8324"/>
          <a:stretch>
            <a:fillRect/>
          </a:stretch>
        </p:blipFill>
        <p:spPr bwMode="auto">
          <a:xfrm>
            <a:off x="4644008" y="0"/>
            <a:ext cx="4499992" cy="328498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64704"/>
            <a:ext cx="8686800" cy="1143000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Gazetki o tematyce profilaktycznej</a:t>
            </a:r>
            <a:endParaRPr lang="pl-PL" sz="9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3489251"/>
          </a:xfr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/>
              <a:t>  </a:t>
            </a:r>
            <a: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Na korytarzu szkolnym oraz we wszystkich klasach gimnazjalnych przygotowano również gazetki o tematyce profilaktycznej.</a:t>
            </a:r>
          </a:p>
          <a:p>
            <a:pPr algn="ctr">
              <a:buNone/>
            </a:pPr>
            <a:r>
              <a:rPr lang="pl-PL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pl-PL" dirty="0" smtClean="0">
                <a:ln w="1016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Aktywność ta miała na celu uwrażliwienie uczniów (głównie poprzez ,,obraz”) na skutki uzależnień, niezdrowego stylu życia.</a:t>
            </a:r>
            <a:endParaRPr lang="pl-PL" sz="4000" dirty="0" smtClean="0">
              <a:ln w="10160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effectLst>
                <a:glow rad="63500">
                  <a:schemeClr val="tx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spd="med" advTm="257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onkurs wiedzy\www\DSC_0701 (Copy).JPG"/>
          <p:cNvPicPr>
            <a:picLocks noChangeAspect="1" noChangeArrowheads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>
            <a:noAutofit/>
          </a:bodyPr>
          <a:lstStyle/>
          <a:p>
            <a:r>
              <a:rPr lang="pl-PL" sz="150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Konkurs wiedzy</a:t>
            </a:r>
            <a:endParaRPr lang="pl-PL" sz="15000" b="1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med" advTm="3526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Konkurs wiedzy\www\DSC_0703 (Copy).JPG"/>
          <p:cNvPicPr>
            <a:picLocks noChangeAspect="1" noChangeArrowheads="1"/>
          </p:cNvPicPr>
          <p:nvPr/>
        </p:nvPicPr>
        <p:blipFill>
          <a:blip r:embed="rId2" cstate="print"/>
          <a:srcRect r="12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E:\Konkurs wiedzy\www\DSC_0702 (Copy).JPG"/>
          <p:cNvPicPr>
            <a:picLocks noChangeAspect="1" noChangeArrowheads="1"/>
          </p:cNvPicPr>
          <p:nvPr/>
        </p:nvPicPr>
        <p:blipFill>
          <a:blip r:embed="rId3" cstate="print"/>
          <a:srcRect l="11413" r="-3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76673"/>
            <a:ext cx="8784976" cy="5616624"/>
          </a:xfrm>
          <a:solidFill>
            <a:schemeClr val="accent4">
              <a:lumMod val="75000"/>
              <a:alpha val="65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  </a:t>
            </a:r>
            <a:r>
              <a:rPr lang="pl-PL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18.10.2016r. miał miejsce finał konkursu wiedzy dotyczącej zdrowego odżywiania, przemocy, uzależnienia od narkotyków, dopalaczy i leków, alkoholu i papierosów oraz komputera.</a:t>
            </a:r>
          </a:p>
          <a:p>
            <a:pPr algn="ctr">
              <a:buNone/>
            </a:pPr>
            <a:r>
              <a:rPr lang="pl-PL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Trzy pierwsze miejsca zajęli kolejno :  Natalia Kucharska, Jakub Kuropatwa i Karolina Mróz.</a:t>
            </a:r>
          </a:p>
          <a:p>
            <a:pPr algn="ctr">
              <a:buNone/>
            </a:pPr>
            <a:endParaRPr lang="pl-PL" dirty="0" smtClean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abriola" pitchFamily="82" charset="0"/>
            </a:endParaRPr>
          </a:p>
          <a:p>
            <a:pPr algn="ctr">
              <a:buNone/>
            </a:pPr>
            <a:r>
              <a:rPr lang="pl-PL" dirty="0" smtClean="0">
                <a:ln w="1016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Zamierzonym efektem tego przedsięwzięcia było wzbogacenie wiedzy uczniów w dziedzinie profilaktyki  uzależnień (udział wzięła prawie 1/3 gimnazjalistów) oraz wzrost poczucia własnej wartości w oparciu o odniesione w konkursie sukcesy.</a:t>
            </a:r>
            <a:endParaRPr lang="pl-PL" sz="4100" b="1" dirty="0" smtClean="0">
              <a:ln w="10160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  <a:p>
            <a:pPr algn="ctr">
              <a:buNone/>
            </a:pPr>
            <a:endParaRPr lang="pl-PL" sz="4000" b="1" dirty="0">
              <a:ln>
                <a:solidFill>
                  <a:srgbClr val="7030A0"/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med" advTm="1118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DSC_0704_mpeg4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620688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 advTm="16779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odatkowa-praca1-jp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221088"/>
            <a:ext cx="3686944" cy="24551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971600" y="620689"/>
            <a:ext cx="734481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Uczniowie naszej szkoły bardzo chętnie brali udział we wszystkich zaproponowanych im formach ,,zdrowej” aktywności, sami również byli autorami wielu pomysłów.</a:t>
            </a:r>
          </a:p>
          <a:p>
            <a:pPr algn="ctr"/>
            <a:endParaRPr lang="pl-PL" sz="3200" dirty="0" smtClean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abriola" pitchFamily="82" charset="0"/>
            </a:endParaRPr>
          </a:p>
          <a:p>
            <a:pPr algn="ctr"/>
            <a:r>
              <a:rPr lang="pl-PL" sz="32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Udowodnili tym samym, że są ,,zdolni do działania” na wielu płaszczyznach życia, </a:t>
            </a:r>
            <a:br>
              <a:rPr lang="pl-PL" sz="32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</a:br>
            <a:r>
              <a:rPr lang="pl-PL" sz="32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 którym stawia się na prawdziwe wartości.</a:t>
            </a:r>
          </a:p>
          <a:p>
            <a:endParaRPr lang="pl-PL" dirty="0"/>
          </a:p>
        </p:txBody>
      </p:sp>
    </p:spTree>
  </p:cSld>
  <p:clrMapOvr>
    <a:masterClrMapping/>
  </p:clrMapOvr>
  <p:transition spd="med" advTm="30201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D:\Prezentacja SQL\Wizyta policjanta\prz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373616" cy="3168352"/>
          </a:xfrm>
        </p:spPr>
        <p:txBody>
          <a:bodyPr>
            <a:noAutofit/>
          </a:bodyPr>
          <a:lstStyle/>
          <a:p>
            <a:r>
              <a:rPr lang="pl-PL" sz="150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Wizyta policjantów</a:t>
            </a:r>
            <a:r>
              <a:rPr lang="pl-PL" sz="120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endParaRPr lang="pl-PL" sz="12000" dirty="0"/>
          </a:p>
        </p:txBody>
      </p:sp>
      <p:pic>
        <p:nvPicPr>
          <p:cNvPr id="5" name="podkla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38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D:\Prezentacja SQL\Do przerobienia zdj\Policjant\pr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858"/>
          </a:xfrm>
          <a:prstGeom prst="rect">
            <a:avLst/>
          </a:prstGeom>
          <a:noFill/>
        </p:spPr>
      </p:pic>
      <p:pic>
        <p:nvPicPr>
          <p:cNvPr id="7" name="Obraz 6" descr="DSCF4878 (Copy)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650" name="Picture 2" descr="D:\Prezentacja SQL\Do przerobienia zdj\Policjant\prz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5858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5616624"/>
          </a:xfrm>
          <a:solidFill>
            <a:schemeClr val="accent2">
              <a:lumMod val="40000"/>
              <a:lumOff val="60000"/>
              <a:alpha val="62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    </a:t>
            </a:r>
            <a:r>
              <a:rPr lang="pl-PL" sz="3600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 dniu 28.09.2016r. naszą szkołę odwiedził policjant. Przypomniał  nam o bezpieczeństwie na drodze , a także o noszeniu elementów odblaskowych. </a:t>
            </a:r>
          </a:p>
          <a:p>
            <a:pPr algn="ctr">
              <a:buNone/>
            </a:pPr>
            <a:r>
              <a:rPr lang="pl-PL" sz="3600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Ostrzegł nas również przed </a:t>
            </a:r>
            <a:r>
              <a:rPr lang="pl-PL" sz="3600" dirty="0" err="1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cyberprzemocą</a:t>
            </a:r>
            <a:r>
              <a:rPr lang="pl-PL" sz="3600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, która jest coraz częściej  spotykanym zagrożeniem we współczesnym świecie.</a:t>
            </a:r>
          </a:p>
          <a:p>
            <a:pPr algn="ctr">
              <a:buNone/>
            </a:pPr>
            <a:r>
              <a:rPr lang="pl-PL" sz="3600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Zamierzonym efektem tego spotkania (zorganizowanego dla </a:t>
            </a:r>
            <a:r>
              <a:rPr lang="pl-PL" sz="3600" u="sng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wszystkich</a:t>
            </a:r>
            <a:r>
              <a:rPr lang="pl-PL" sz="3600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 uczniów GP) było uwrażliwienie gimnazjalistów na zagrożenie </a:t>
            </a:r>
            <a:r>
              <a:rPr lang="pl-PL" sz="3600" dirty="0" err="1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cyberprzemocą</a:t>
            </a:r>
            <a:r>
              <a:rPr lang="pl-PL" sz="3600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.</a:t>
            </a:r>
          </a:p>
          <a:p>
            <a:pPr algn="ctr">
              <a:buNone/>
            </a:pPr>
            <a:endParaRPr lang="pl-PL" sz="40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med" advTm="2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D:\Prezentacja SQL\Rozgrywki wf\prz1.jpg"/>
          <p:cNvPicPr>
            <a:picLocks noChangeAspect="1" noChangeArrowheads="1"/>
          </p:cNvPicPr>
          <p:nvPr/>
        </p:nvPicPr>
        <p:blipFill>
          <a:blip r:embed="rId2" cstate="print"/>
          <a:srcRect l="5901" r="4326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Symbol zastępczy zawartości 2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2376264"/>
          </a:xfrm>
        </p:spPr>
        <p:txBody>
          <a:bodyPr>
            <a:noAutofit/>
          </a:bodyPr>
          <a:lstStyle/>
          <a:p>
            <a:r>
              <a:rPr lang="pl-PL" sz="11200" dirty="0" smtClean="0">
                <a:ln w="1016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Rozgrywki sportowe </a:t>
            </a:r>
            <a:endParaRPr lang="pl-PL" sz="11200" dirty="0">
              <a:ln w="1016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glow rad="101600">
                  <a:srgbClr val="002060">
                    <a:alpha val="60000"/>
                  </a:srgb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2138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:\Prezentacja SQL\Do przerobienia zdj\WF\prz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pic>
        <p:nvPicPr>
          <p:cNvPr id="25602" name="Picture 2" descr="D:\Prezentacja SQL\Do przerobienia zdj\WF\prz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84779"/>
            <a:ext cx="4427984" cy="2373221"/>
          </a:xfrm>
          <a:prstGeom prst="rect">
            <a:avLst/>
          </a:prstGeom>
          <a:noFill/>
        </p:spPr>
      </p:pic>
      <p:pic>
        <p:nvPicPr>
          <p:cNvPr id="25604" name="Picture 4" descr="D:\Prezentacja SQL\Do przerobienia zdj\WF\prz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472126"/>
            <a:ext cx="4716016" cy="2385874"/>
          </a:xfrm>
          <a:prstGeom prst="rect">
            <a:avLst/>
          </a:prstGeom>
          <a:noFill/>
        </p:spPr>
      </p:pic>
      <p:pic>
        <p:nvPicPr>
          <p:cNvPr id="25605" name="Picture 5" descr="D:\Prezentacja SQL\Do przerobienia zdj\WF\prz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82075"/>
            <a:ext cx="4427984" cy="2375925"/>
          </a:xfrm>
          <a:prstGeom prst="rect">
            <a:avLst/>
          </a:prstGeom>
          <a:noFill/>
        </p:spPr>
      </p:pic>
      <p:pic>
        <p:nvPicPr>
          <p:cNvPr id="25606" name="Picture 6" descr="D:\Prezentacja SQL\Do przerobienia zdj\WF\prz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482075"/>
            <a:ext cx="4716016" cy="2375925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5112568"/>
          </a:xfrm>
          <a:solidFill>
            <a:schemeClr val="accent6">
              <a:lumMod val="75000"/>
              <a:alpha val="36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40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Dnia 3.10.2016r. odbyły się w szkole rozgrywki sportowe pod hasłem „W zdrowym ciele zdrowy duch, popieramy każdy ruch”.</a:t>
            </a:r>
          </a:p>
          <a:p>
            <a:pPr algn="ctr">
              <a:buNone/>
            </a:pPr>
            <a:r>
              <a:rPr lang="pl-PL" sz="40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Dziewczęta i chłopcy z naszego gimnazjum rozgrywali między sobą mecze piłki nożnej. Spędzali czas wolny „na sportowo”.</a:t>
            </a:r>
          </a:p>
          <a:p>
            <a:pPr algn="ctr">
              <a:buNone/>
            </a:pPr>
            <a:r>
              <a:rPr lang="pl-PL" sz="40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pl-PL" sz="40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Organizatorzy chcieli w ten sposób zachęcić uczestników (klas I-III GP) do uprawiania sportu, oraz  wspólnej ,,zdrowej” zabawy.</a:t>
            </a:r>
          </a:p>
          <a:p>
            <a:pPr algn="ctr">
              <a:buNone/>
            </a:pPr>
            <a:endParaRPr lang="pl-PL" sz="4000" b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med" advTm="984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:\Prezentacja SQL\Soki\pr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903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1196752"/>
            <a:ext cx="9108504" cy="2218258"/>
          </a:xfrm>
        </p:spPr>
        <p:txBody>
          <a:bodyPr>
            <a:noAutofit/>
          </a:bodyPr>
          <a:lstStyle/>
          <a:p>
            <a:r>
              <a:rPr lang="pl-PL" sz="145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Zdrowe koktajle </a:t>
            </a:r>
            <a:endParaRPr lang="pl-PL" sz="14500" dirty="0">
              <a:ln>
                <a:solidFill>
                  <a:srgbClr val="FF0000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 advTm="1825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:\Prezentacja SQL\Do przerobienia zdj\Soki\prz4.jpg"/>
          <p:cNvPicPr>
            <a:picLocks noChangeAspect="1" noChangeArrowheads="1"/>
          </p:cNvPicPr>
          <p:nvPr/>
        </p:nvPicPr>
        <p:blipFill>
          <a:blip r:embed="rId2" cstate="print"/>
          <a:srcRect l="3834" r="46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D:\Prezentacja SQL\Do przerobienia zdj\Soki\prz2.jpg"/>
          <p:cNvPicPr>
            <a:picLocks noChangeAspect="1" noChangeArrowheads="1"/>
          </p:cNvPicPr>
          <p:nvPr/>
        </p:nvPicPr>
        <p:blipFill>
          <a:blip r:embed="rId3" cstate="print"/>
          <a:srcRect l="8470" r="1863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3555" name="Picture 3" descr="D:\Prezentacja SQL\Do przerobienia zdj\Soki\prz3.jpg"/>
          <p:cNvPicPr>
            <a:picLocks noChangeAspect="1" noChangeArrowheads="1"/>
          </p:cNvPicPr>
          <p:nvPr/>
        </p:nvPicPr>
        <p:blipFill>
          <a:blip r:embed="rId4" cstate="print"/>
          <a:srcRect l="8263" r="1801"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2" name="Picture 1" descr="D:\Prezentacja SQL\Soki\DSC_0129 (Copy)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692696"/>
            <a:ext cx="8301608" cy="5400600"/>
          </a:xfrm>
          <a:solidFill>
            <a:schemeClr val="tx1">
              <a:alpha val="49000"/>
            </a:schemeClr>
          </a:solidFill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pl-PL" sz="44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Dnia 6.09.2016r.  młodzież gimnazjalna przygotowała zdrowe i smaczne koktajle  owocowo – warzywne. </a:t>
            </a:r>
          </a:p>
          <a:p>
            <a:pPr algn="ctr">
              <a:buNone/>
            </a:pPr>
            <a:r>
              <a:rPr lang="pl-PL" sz="44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Wszyscy się nimi delektowali , a najbardziej smakował  nam  napój selerowo – bananowy. </a:t>
            </a:r>
          </a:p>
          <a:p>
            <a:pPr algn="ctr">
              <a:buNone/>
            </a:pPr>
            <a:endParaRPr lang="pl-PL" sz="4400" b="1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  <a:p>
            <a:pPr algn="ctr">
              <a:buNone/>
            </a:pPr>
            <a:r>
              <a:rPr lang="pl-PL" sz="4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Gabriola" pitchFamily="82" charset="0"/>
              </a:rPr>
              <a:t>Zamiarem organizatorów ,,zdrowej lekcji” było przekonanie uczniów klas I-III do nowych ,,zdrowych smaków”, którymi można zastąpić niezdrowe przekąski.</a:t>
            </a:r>
          </a:p>
          <a:p>
            <a:pPr algn="ctr">
              <a:buNone/>
            </a:pPr>
            <a:endParaRPr lang="pl-PL" sz="44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med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:\Prezentacja SQL\Wizyta strażaka\pr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5016" cy="2996952"/>
          </a:xfrm>
        </p:spPr>
        <p:txBody>
          <a:bodyPr>
            <a:noAutofit/>
          </a:bodyPr>
          <a:lstStyle/>
          <a:p>
            <a:r>
              <a:rPr lang="pl-PL" sz="1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Wizyta strażaka</a:t>
            </a:r>
            <a:endParaRPr lang="pl-PL" sz="14000" dirty="0"/>
          </a:p>
        </p:txBody>
      </p:sp>
    </p:spTree>
  </p:cSld>
  <p:clrMapOvr>
    <a:masterClrMapping/>
  </p:clrMapOvr>
  <p:transition spd="med" advTm="2730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0.6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2464</TotalTime>
  <Words>872</Words>
  <Application>Microsoft Office PowerPoint</Application>
  <PresentationFormat>Pokaz na ekranie (4:3)</PresentationFormat>
  <Paragraphs>63</Paragraphs>
  <Slides>28</Slides>
  <Notes>1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WOLNI OD „BRANIA” – ZDOLNI DO DZIAŁANIA !  Gimnazjum Publiczne  im.  św. Stanisława Kostki w Bruśniku  Prezentację wykonała  Natalia Kania uczennica klasy II</vt:lpstr>
      <vt:lpstr>Slajd 2</vt:lpstr>
      <vt:lpstr>Wizyta policjantów </vt:lpstr>
      <vt:lpstr>Slajd 4</vt:lpstr>
      <vt:lpstr>Rozgrywki sportowe </vt:lpstr>
      <vt:lpstr>Slajd 6</vt:lpstr>
      <vt:lpstr>Zdrowe koktajle </vt:lpstr>
      <vt:lpstr>Slajd 8</vt:lpstr>
      <vt:lpstr>Wizyta strażaka</vt:lpstr>
      <vt:lpstr>Slajd 10</vt:lpstr>
      <vt:lpstr>Wieczór filmowy</vt:lpstr>
      <vt:lpstr>Slajd 12</vt:lpstr>
      <vt:lpstr>Slajd 13</vt:lpstr>
      <vt:lpstr>Wyjazd                                  na Międzynarodowy Festiwal Koronki </vt:lpstr>
      <vt:lpstr>Slajd 15</vt:lpstr>
      <vt:lpstr>Slajd 16</vt:lpstr>
      <vt:lpstr>Warsztaty koronkarskie</vt:lpstr>
      <vt:lpstr>Slajd 18</vt:lpstr>
      <vt:lpstr>Potrafimy bawić się bez używek</vt:lpstr>
      <vt:lpstr>Slajd 20</vt:lpstr>
      <vt:lpstr>Slajd 21</vt:lpstr>
      <vt:lpstr>Scenki                         o tematyce profilaktycznej</vt:lpstr>
      <vt:lpstr>Slajd 23</vt:lpstr>
      <vt:lpstr>Gazetki o tematyce profilaktycznej</vt:lpstr>
      <vt:lpstr>Konkurs wiedzy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Biblioteka</cp:lastModifiedBy>
  <cp:revision>235</cp:revision>
  <dcterms:created xsi:type="dcterms:W3CDTF">2016-10-19T13:53:33Z</dcterms:created>
  <dcterms:modified xsi:type="dcterms:W3CDTF">2016-10-25T12:35:48Z</dcterms:modified>
</cp:coreProperties>
</file>